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75" r:id="rId2"/>
    <p:sldId id="281" r:id="rId3"/>
    <p:sldId id="280" r:id="rId4"/>
    <p:sldId id="279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28916F8-4BE4-DF4D-8FA1-B1F2ACA142BB}" type="datetimeFigureOut">
              <a:rPr lang="en-US"/>
              <a:pPr>
                <a:defRPr/>
              </a:pPr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5FF6532-105E-874E-B56A-A28B2406F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802CA80-86B0-9240-8B5C-E784ED1467EC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F9D25CF-FA04-904D-AB43-1324B6FD8136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9092B0D-776A-CD43-B7FE-2CD38CD9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3DEE-BA1B-034D-A19B-C1910C5F5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8ABC-3291-334A-B933-04D6CD93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613A-B2CB-E44C-9456-F0C05B5D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E8E1-3AA2-0A40-B753-87A05433B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6FF-028F-7C45-8011-3B74041F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9049-EC8D-CD4E-BF72-7B71D57E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FD64-0289-1E4A-A242-B36959B65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B7D0-8C84-724D-B0B1-7CE8D77B4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6DB0-0CF8-F44C-AA88-3D5B342B0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14B5-9B93-5B41-9845-056A485D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11FE-D893-0C49-B2F5-740578FA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BB0C-638D-DB47-9526-D9AFD851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D34A5825-CCF5-2240-BA5D-CD9E5DC4E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90" r:id="rId3"/>
    <p:sldLayoutId id="2147483685" r:id="rId4"/>
    <p:sldLayoutId id="2147483686" r:id="rId5"/>
    <p:sldLayoutId id="2147483687" r:id="rId6"/>
    <p:sldLayoutId id="2147483691" r:id="rId7"/>
    <p:sldLayoutId id="2147483692" r:id="rId8"/>
    <p:sldLayoutId id="2147483693" r:id="rId9"/>
    <p:sldLayoutId id="2147483688" r:id="rId10"/>
    <p:sldLayoutId id="2147483694" r:id="rId11"/>
    <p:sldLayoutId id="2147483695" r:id="rId12"/>
    <p:sldLayoutId id="214748369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+mj-ea"/>
                <a:cs typeface="+mj-cs"/>
              </a:rPr>
              <a:t>Unit 2-Cell </a:t>
            </a:r>
            <a:r>
              <a:rPr lang="en-US" dirty="0">
                <a:latin typeface="Arial" charset="0"/>
                <a:ea typeface="+mj-ea"/>
                <a:cs typeface="+mj-cs"/>
              </a:rPr>
              <a:t>Organelles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048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>Nucleolus 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The Mayor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1905000"/>
            <a:ext cx="472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3600" b="1"/>
              <a:t>Function</a:t>
            </a:r>
            <a:r>
              <a:rPr lang="en-US" sz="3600"/>
              <a:t>:  Produces RNA, which are used to make all proteins. </a:t>
            </a:r>
          </a:p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3600" b="1"/>
              <a:t>Structure: </a:t>
            </a:r>
            <a:r>
              <a:rPr lang="en-US" sz="3600"/>
              <a:t>Inside Nucleus, separate from DNA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2800"/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6172200" y="51816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Nucleolus</a:t>
            </a:r>
          </a:p>
        </p:txBody>
      </p:sp>
      <p:pic>
        <p:nvPicPr>
          <p:cNvPr id="17419" name="Picture 11" descr="nucle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6934200" y="3429000"/>
            <a:ext cx="838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>DNA – Deoxyribonucleic acid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The Laws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3124200"/>
            <a:ext cx="800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Function</a:t>
            </a:r>
            <a:r>
              <a:rPr lang="en-US" sz="2800"/>
              <a:t>:  information on how to make proteins. </a:t>
            </a:r>
          </a:p>
          <a:p>
            <a:pPr marL="914400" lvl="1" indent="-457200">
              <a:spcBef>
                <a:spcPct val="20000"/>
              </a:spcBef>
              <a:buFontTx/>
              <a:buAutoNum type="alphaLcPeriod"/>
            </a:pPr>
            <a:r>
              <a:rPr lang="en-US" sz="2400"/>
              <a:t>Chromatin – unorganized DNA (normal state)</a:t>
            </a:r>
          </a:p>
          <a:p>
            <a:pPr marL="914400" lvl="1" indent="-457200">
              <a:spcBef>
                <a:spcPct val="20000"/>
              </a:spcBef>
              <a:buFontTx/>
              <a:buAutoNum type="alphaLcPeriod"/>
            </a:pPr>
            <a:r>
              <a:rPr lang="en-US" sz="2400"/>
              <a:t>Chromosomes – organized DNA (present before cell division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Structure</a:t>
            </a:r>
            <a:r>
              <a:rPr lang="en-US" sz="2800"/>
              <a:t>: Made up of nucleotides, locked in the nucleus</a:t>
            </a:r>
          </a:p>
        </p:txBody>
      </p:sp>
      <p:pic>
        <p:nvPicPr>
          <p:cNvPr id="15364" name="Picture 7" descr="animal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6384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743200" y="1066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DNA (chromatin)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 flipH="1">
            <a:off x="2514600" y="12954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3" name="Picture 11" descr="D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2767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4572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>Endoplasmic Reticulum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Roads &amp; Sidewalks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338" y="1524000"/>
            <a:ext cx="441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b="1" dirty="0">
                <a:cs typeface="+mn-cs"/>
              </a:rPr>
              <a:t>Function</a:t>
            </a:r>
            <a:r>
              <a:rPr lang="en-US" sz="3200" dirty="0">
                <a:cs typeface="+mn-cs"/>
              </a:rPr>
              <a:t>:  Transportation route for proteins</a:t>
            </a:r>
          </a:p>
          <a:p>
            <a:pPr marL="990600" lvl="1" indent="-533400" algn="ctr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i="1" u="sng" dirty="0">
                <a:cs typeface="+mn-cs"/>
              </a:rPr>
              <a:t>Rough ER</a:t>
            </a:r>
            <a:r>
              <a:rPr lang="en-US" sz="3200" i="1" dirty="0">
                <a:cs typeface="+mn-cs"/>
              </a:rPr>
              <a:t>: </a:t>
            </a:r>
            <a:r>
              <a:rPr lang="en-US" sz="3200" dirty="0">
                <a:cs typeface="+mn-cs"/>
              </a:rPr>
              <a:t>has ribosomes </a:t>
            </a:r>
          </a:p>
          <a:p>
            <a:pPr marL="914400" lvl="1" indent="-457200" algn="ctr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i="1" u="sng" dirty="0">
                <a:cs typeface="+mn-cs"/>
              </a:rPr>
              <a:t>Smooth ER</a:t>
            </a:r>
            <a:r>
              <a:rPr lang="en-US" sz="3200" i="1" dirty="0">
                <a:cs typeface="+mn-cs"/>
              </a:rPr>
              <a:t>: </a:t>
            </a:r>
            <a:r>
              <a:rPr lang="en-US" sz="3200" dirty="0">
                <a:cs typeface="+mn-cs"/>
              </a:rPr>
              <a:t>no ribosomes </a:t>
            </a:r>
          </a:p>
          <a:p>
            <a:pPr marL="533400" indent="-533400" algn="ctr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b="1" dirty="0">
                <a:cs typeface="+mn-cs"/>
              </a:rPr>
              <a:t>Structure: </a:t>
            </a:r>
            <a:r>
              <a:rPr lang="en-US" sz="3200" dirty="0">
                <a:cs typeface="+mn-cs"/>
              </a:rPr>
              <a:t>tubes and channels</a:t>
            </a:r>
            <a:endParaRPr lang="en-US" sz="3200" b="1" dirty="0">
              <a:cs typeface="+mn-cs"/>
            </a:endParaRPr>
          </a:p>
          <a:p>
            <a:pPr marL="914400" lvl="1" indent="-457200">
              <a:spcBef>
                <a:spcPct val="20000"/>
              </a:spcBef>
              <a:buFontTx/>
              <a:buAutoNum type="alphaLcPeriod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5715000" y="31242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Rough ER</a:t>
            </a:r>
          </a:p>
        </p:txBody>
      </p:sp>
      <p:pic>
        <p:nvPicPr>
          <p:cNvPr id="19470" name="Picture 14" descr="endoplasmic_ret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3048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>Ribosomes 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 Factories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-33338" y="1371600"/>
            <a:ext cx="502920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3200" b="1"/>
              <a:t>Function</a:t>
            </a:r>
            <a:r>
              <a:rPr lang="en-US" sz="3200"/>
              <a:t>:  Makes proteins. </a:t>
            </a:r>
          </a:p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3200" b="1"/>
              <a:t>Structure</a:t>
            </a:r>
            <a:r>
              <a:rPr lang="en-US" sz="3200"/>
              <a:t>: small circular organelles</a:t>
            </a:r>
          </a:p>
        </p:txBody>
      </p:sp>
      <p:pic>
        <p:nvPicPr>
          <p:cNvPr id="17412" name="Picture 7" descr="animal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7052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029200" y="6096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17414" name="Line 12"/>
          <p:cNvSpPr>
            <a:spLocks noChangeShapeType="1"/>
          </p:cNvSpPr>
          <p:nvPr/>
        </p:nvSpPr>
        <p:spPr bwMode="auto">
          <a:xfrm flipV="1">
            <a:off x="6324600" y="2819400"/>
            <a:ext cx="11430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5562600" y="990600"/>
            <a:ext cx="609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248400" y="4572000"/>
            <a:ext cx="1447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Free Ribosomes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400" dirty="0" smtClean="0">
                <a:solidFill>
                  <a:schemeClr val="tx2"/>
                </a:solidFill>
              </a:rPr>
              <a:t>Vacuoles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Grocery stores, water tanks.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14478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200" b="1" dirty="0"/>
              <a:t>Function</a:t>
            </a:r>
            <a:r>
              <a:rPr lang="en-US" sz="3200" dirty="0"/>
              <a:t>:  Storage for water, nutrients or waste.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200" b="1" dirty="0"/>
              <a:t>Structure:</a:t>
            </a:r>
            <a:r>
              <a:rPr lang="en-US" sz="3200" dirty="0"/>
              <a:t> small membrane-bound organelle.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2800" dirty="0"/>
          </a:p>
        </p:txBody>
      </p:sp>
      <p:pic>
        <p:nvPicPr>
          <p:cNvPr id="21521" name="Picture 17" descr="plantvacuoles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7895" r="22223" b="10902"/>
          <a:stretch>
            <a:fillRect/>
          </a:stretch>
        </p:blipFill>
        <p:spPr bwMode="auto">
          <a:xfrm>
            <a:off x="4800600" y="1524000"/>
            <a:ext cx="312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400" dirty="0">
                <a:solidFill>
                  <a:schemeClr val="tx2"/>
                </a:solidFill>
              </a:rPr>
              <a:t>Lysosomes 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Recycling center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10668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600" b="1" dirty="0"/>
              <a:t>Function</a:t>
            </a:r>
            <a:r>
              <a:rPr lang="en-US" sz="3600" dirty="0"/>
              <a:t>:  packets of enzymes that break down materials in a cell.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600" b="1" dirty="0"/>
              <a:t>Structure</a:t>
            </a:r>
            <a:r>
              <a:rPr lang="en-US" sz="3600" dirty="0"/>
              <a:t>: Small membrane-bound organelles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US" sz="2800" dirty="0"/>
          </a:p>
        </p:txBody>
      </p:sp>
      <p:pic>
        <p:nvPicPr>
          <p:cNvPr id="22540" name="Picture 12" descr="lysosomes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2672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Mitochondria 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Analogy – </a:t>
            </a:r>
            <a:r>
              <a:rPr lang="en-US" sz="2800" dirty="0" smtClean="0"/>
              <a:t>Duke Energy </a:t>
            </a:r>
            <a:endParaRPr lang="en-US" sz="2800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084" y="10668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 dirty="0"/>
              <a:t>Function</a:t>
            </a:r>
            <a:r>
              <a:rPr lang="en-US" sz="2800" dirty="0"/>
              <a:t>:  Produce energy for the cell </a:t>
            </a:r>
            <a:r>
              <a:rPr lang="en-US" sz="2800" dirty="0" smtClean="0"/>
              <a:t>–</a:t>
            </a:r>
            <a:r>
              <a:rPr lang="ja-JP" altLang="en-US" sz="2800" dirty="0" smtClean="0"/>
              <a:t>“</a:t>
            </a:r>
            <a:r>
              <a:rPr lang="en-US" altLang="ja-JP" sz="2800" dirty="0"/>
              <a:t>The Powerhouse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 dirty="0"/>
              <a:t>Structure</a:t>
            </a:r>
            <a:r>
              <a:rPr lang="en-US" sz="2800" dirty="0"/>
              <a:t>: Double membrane-bound, kidney shaped.</a:t>
            </a:r>
          </a:p>
        </p:txBody>
      </p:sp>
      <p:pic>
        <p:nvPicPr>
          <p:cNvPr id="23564" name="Picture 12" descr="mitochondria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036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Golgi </a:t>
            </a:r>
            <a:r>
              <a:rPr lang="en-US" sz="4400" dirty="0">
                <a:solidFill>
                  <a:schemeClr val="tx2"/>
                </a:solidFill>
              </a:rPr>
              <a:t>Apparatus  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Post Office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4800" y="1066800"/>
            <a:ext cx="396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600" b="1" dirty="0"/>
              <a:t>Function</a:t>
            </a:r>
            <a:r>
              <a:rPr lang="en-US" sz="3600" dirty="0"/>
              <a:t>:  Packages, labels and ships proteins out of the cell.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3600" b="1" dirty="0"/>
              <a:t>Structure: </a:t>
            </a:r>
            <a:r>
              <a:rPr lang="en-US" sz="3600" dirty="0"/>
              <a:t>Pancake-shaped layered organelle</a:t>
            </a:r>
          </a:p>
          <a:p>
            <a:pPr marL="533400" indent="-53340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24588" name="Picture 12" descr="golgi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576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chlor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2" descr="plant%20cell7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chemeClr val="tx2"/>
                </a:solidFill>
              </a:rPr>
              <a:t>Chloroplasts </a:t>
            </a:r>
            <a:r>
              <a:rPr lang="en-US" sz="4400" dirty="0">
                <a:solidFill>
                  <a:schemeClr val="tx2"/>
                </a:solidFill>
              </a:rPr>
              <a:t>(Plants only)  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Solar Panels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0" y="42672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Function</a:t>
            </a:r>
            <a:r>
              <a:rPr lang="en-US" sz="2800"/>
              <a:t>:  site of photosynthesis (converting sun and CO2 into sugar).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Structure</a:t>
            </a:r>
            <a:r>
              <a:rPr lang="en-US" sz="2800"/>
              <a:t>: Membrane bound organelles that contain chlorophyll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Chloroplasts</a:t>
            </a:r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 flipH="1">
            <a:off x="3124200" y="1676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3505200" y="16764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plant%20cell7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400" dirty="0">
                <a:solidFill>
                  <a:schemeClr val="tx2"/>
                </a:solidFill>
              </a:rPr>
              <a:t>Cell Wall (Plant cells only)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ground, rock wall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9600" y="42672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Function</a:t>
            </a:r>
            <a:r>
              <a:rPr lang="en-US" sz="2800"/>
              <a:t>:  Provides support for the cell and the plant. 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Structure</a:t>
            </a:r>
            <a:r>
              <a:rPr lang="en-US" sz="2800"/>
              <a:t>: Made of cellulose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Cell Wall</a:t>
            </a: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1371600" y="14478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8" name="Picture 12" descr="cellwall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17588"/>
            <a:ext cx="4343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3"/>
          <p:cNvGraphicFramePr>
            <a:graphicFrameLocks noChangeAspect="1"/>
          </p:cNvGraphicFramePr>
          <p:nvPr/>
        </p:nvGraphicFramePr>
        <p:xfrm>
          <a:off x="557213" y="231775"/>
          <a:ext cx="83327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9817100" imgH="5905500" progId="Word.Document.12">
                  <p:embed/>
                </p:oleObj>
              </mc:Choice>
              <mc:Fallback>
                <p:oleObj name="Document" r:id="rId4" imgW="9817100" imgH="59055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31775"/>
                        <a:ext cx="8332787" cy="654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define-Eukaryotic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Cells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4953000" cy="2438400"/>
          </a:xfrm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en-US" sz="3600">
                <a:latin typeface="Arial" charset="0"/>
              </a:rPr>
              <a:t>Nucleus bound by membrane</a:t>
            </a:r>
          </a:p>
          <a:p>
            <a:pPr>
              <a:buFont typeface="Wingdings" charset="0"/>
              <a:buChar char="Ø"/>
            </a:pPr>
            <a:r>
              <a:rPr lang="en-US" sz="3600">
                <a:latin typeface="Arial" charset="0"/>
              </a:rPr>
              <a:t>Possess many organelles</a:t>
            </a:r>
          </a:p>
          <a:p>
            <a:pPr lvl="1">
              <a:buFont typeface="Wingdings" charset="0"/>
              <a:buChar char="Ø"/>
            </a:pPr>
            <a:r>
              <a:rPr lang="en-US" sz="3600">
                <a:latin typeface="Arial" charset="0"/>
              </a:rPr>
              <a:t>Example fungi, Protists, plant, and animal cells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9800" y="5105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  <a:cs typeface="+mn-cs"/>
              </a:rPr>
              <a:t>Protozoan</a:t>
            </a:r>
          </a:p>
        </p:txBody>
      </p:sp>
      <p:pic>
        <p:nvPicPr>
          <p:cNvPr id="5124" name="Picture 8" descr="figure 5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505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 descr="figure 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Define- Prokaryotic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Cells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733800" cy="4419600"/>
          </a:xfrm>
        </p:spPr>
        <p:txBody>
          <a:bodyPr/>
          <a:lstStyle/>
          <a:p>
            <a:pPr algn="ctr">
              <a:buFont typeface="Wingdings" charset="0"/>
              <a:buChar char="Ø"/>
            </a:pPr>
            <a:r>
              <a:rPr lang="en-US" sz="3600">
                <a:latin typeface="Arial" charset="0"/>
              </a:rPr>
              <a:t>No membrane bound nucleus or organelles </a:t>
            </a:r>
          </a:p>
          <a:p>
            <a:pPr algn="ctr">
              <a:buFont typeface="Wingdings" charset="0"/>
              <a:buChar char="Ø"/>
            </a:pPr>
            <a:r>
              <a:rPr lang="en-US" sz="3600">
                <a:latin typeface="Arial" charset="0"/>
              </a:rPr>
              <a:t>Nucleoid = region of DNA concentration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Define: organelles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9218" name="Picture 15" descr="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703638" cy="3662363"/>
          </a:xfrm>
          <a:noFill/>
        </p:spPr>
      </p:pic>
      <p:sp>
        <p:nvSpPr>
          <p:cNvPr id="206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algn="ctr">
              <a:buFont typeface="Wingdings" charset="0"/>
              <a:buChar char="Ø"/>
            </a:pPr>
            <a:r>
              <a:rPr lang="en-US" sz="4000" u="sng">
                <a:latin typeface="Arial" charset="0"/>
              </a:rPr>
              <a:t>Organelles</a:t>
            </a:r>
            <a:r>
              <a:rPr lang="en-US" sz="4000">
                <a:latin typeface="Arial" charset="0"/>
              </a:rPr>
              <a:t> - small structures inside a cell with specific functions.</a:t>
            </a: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City of Durham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>
            <a:off x="3048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Define- Cell Membrane/Plasma 	Membrane </a:t>
            </a:r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Durham City limits</a:t>
            </a:r>
          </a:p>
        </p:txBody>
      </p:sp>
      <p:pic>
        <p:nvPicPr>
          <p:cNvPr id="10243" name="Picture 14" descr="animalce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3552825" cy="2665413"/>
          </a:xfrm>
          <a:noFill/>
        </p:spPr>
      </p:pic>
      <p:pic>
        <p:nvPicPr>
          <p:cNvPr id="9231" name="Picture 15" descr="cellmembra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13914"/>
          <a:stretch>
            <a:fillRect/>
          </a:stretch>
        </p:blipFill>
        <p:spPr>
          <a:xfrm>
            <a:off x="4724400" y="2057400"/>
            <a:ext cx="4038600" cy="2185988"/>
          </a:xfrm>
          <a:noFill/>
        </p:spPr>
      </p:pic>
      <p:sp>
        <p:nvSpPr>
          <p:cNvPr id="9229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1143000" y="4495800"/>
            <a:ext cx="7543800" cy="16303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b="1">
                <a:latin typeface="Arial" charset="0"/>
              </a:rPr>
              <a:t>Function</a:t>
            </a:r>
            <a:r>
              <a:rPr lang="en-US">
                <a:latin typeface="Arial" charset="0"/>
              </a:rPr>
              <a:t>:  Regulates materials entering and exiting the cell. </a:t>
            </a:r>
          </a:p>
          <a:p>
            <a:pPr marL="533400" indent="-533400">
              <a:buFontTx/>
              <a:buAutoNum type="arabicPeriod"/>
            </a:pPr>
            <a:r>
              <a:rPr lang="en-US" b="1">
                <a:latin typeface="Arial" charset="0"/>
              </a:rPr>
              <a:t>Structure: </a:t>
            </a:r>
            <a:r>
              <a:rPr lang="en-US">
                <a:latin typeface="Arial" charset="0"/>
              </a:rPr>
              <a:t> Two layers of phospholipids, proteins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352800" y="2286000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Cell membrane</a:t>
            </a:r>
          </a:p>
        </p:txBody>
      </p:sp>
      <p:sp>
        <p:nvSpPr>
          <p:cNvPr id="10247" name="Line 17"/>
          <p:cNvSpPr>
            <a:spLocks noChangeShapeType="1"/>
          </p:cNvSpPr>
          <p:nvPr/>
        </p:nvSpPr>
        <p:spPr bwMode="auto">
          <a:xfrm flipH="1">
            <a:off x="3124200" y="26670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Define-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Cytoplasm</a:t>
            </a:r>
          </a:p>
        </p:txBody>
      </p:sp>
      <p:pic>
        <p:nvPicPr>
          <p:cNvPr id="11266" name="Picture 9" descr="animalce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905000"/>
            <a:ext cx="2914650" cy="2895600"/>
          </a:xfr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3338" y="1752600"/>
            <a:ext cx="5638800" cy="2416175"/>
          </a:xfrm>
        </p:spPr>
        <p:txBody>
          <a:bodyPr rtlCol="0">
            <a:noAutofit/>
          </a:bodyPr>
          <a:lstStyle/>
          <a:p>
            <a:pPr marL="1143000" indent="-1143000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200" b="1" dirty="0">
                <a:latin typeface="Arial" charset="0"/>
                <a:ea typeface="+mn-ea"/>
                <a:cs typeface="+mn-cs"/>
              </a:rPr>
              <a:t>Function</a:t>
            </a:r>
            <a:r>
              <a:rPr lang="en-US" sz="3200" dirty="0">
                <a:latin typeface="Arial" charset="0"/>
                <a:ea typeface="+mn-ea"/>
                <a:cs typeface="+mn-cs"/>
              </a:rPr>
              <a:t>: </a:t>
            </a:r>
            <a:r>
              <a:rPr lang="en-US" sz="3200" dirty="0" smtClean="0">
                <a:latin typeface="Arial" charset="0"/>
                <a:ea typeface="+mn-ea"/>
                <a:cs typeface="+mn-cs"/>
              </a:rPr>
              <a:t> All </a:t>
            </a:r>
            <a:r>
              <a:rPr lang="en-US" sz="3200" dirty="0">
                <a:latin typeface="Arial" charset="0"/>
                <a:ea typeface="+mn-ea"/>
                <a:cs typeface="+mn-cs"/>
              </a:rPr>
              <a:t>cell contents that lie between </a:t>
            </a:r>
            <a:r>
              <a:rPr lang="en-US" sz="3200" dirty="0" smtClean="0">
                <a:latin typeface="Arial" charset="0"/>
                <a:ea typeface="+mn-ea"/>
                <a:cs typeface="+mn-cs"/>
              </a:rPr>
              <a:t>the </a:t>
            </a:r>
            <a:r>
              <a:rPr lang="en-US" sz="3200" dirty="0">
                <a:latin typeface="Arial" charset="0"/>
                <a:ea typeface="+mn-ea"/>
                <a:cs typeface="+mn-cs"/>
              </a:rPr>
              <a:t>cell membrane and the nucleus. </a:t>
            </a:r>
            <a:endParaRPr lang="en-US" sz="3200" dirty="0" smtClean="0">
              <a:latin typeface="Arial" charset="0"/>
              <a:ea typeface="+mn-ea"/>
              <a:cs typeface="+mn-cs"/>
            </a:endParaRPr>
          </a:p>
          <a:p>
            <a:pPr marL="1143000" indent="-1143000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latin typeface="Arial" charset="0"/>
                <a:ea typeface="+mn-ea"/>
                <a:cs typeface="+mn-cs"/>
              </a:rPr>
              <a:t>Structure</a:t>
            </a:r>
            <a:r>
              <a:rPr lang="en-US" sz="3200" b="1" dirty="0">
                <a:latin typeface="Arial" charset="0"/>
                <a:ea typeface="+mn-ea"/>
                <a:cs typeface="+mn-cs"/>
              </a:rPr>
              <a:t>: </a:t>
            </a:r>
            <a:r>
              <a:rPr lang="en-US" sz="3200" dirty="0">
                <a:latin typeface="Arial" charset="0"/>
                <a:ea typeface="+mn-ea"/>
                <a:cs typeface="+mn-cs"/>
              </a:rPr>
              <a:t>made up of fluid </a:t>
            </a:r>
            <a:r>
              <a:rPr lang="en-US" sz="3200" dirty="0" smtClean="0">
                <a:latin typeface="Arial" charset="0"/>
                <a:ea typeface="+mn-ea"/>
                <a:cs typeface="+mn-cs"/>
              </a:rPr>
              <a:t>and organelles except for nucleus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latin typeface="Arial" charset="0"/>
                <a:ea typeface="+mn-ea"/>
                <a:cs typeface="+mn-cs"/>
              </a:rPr>
              <a:t>  </a:t>
            </a:r>
            <a:endParaRPr lang="en-US" sz="3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All air, water, and life that is in Durham-- except City Hall 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6629400" y="35052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Cytoplasm</a:t>
            </a: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>
            <a:off x="7010400" y="30480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Define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Nucleus</a:t>
            </a:r>
          </a:p>
        </p:txBody>
      </p:sp>
      <p:pic>
        <p:nvPicPr>
          <p:cNvPr id="14350" name="Picture 14" descr="nucleu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4038600" cy="3429000"/>
          </a:xfrm>
          <a:noFill/>
        </p:spPr>
      </p:pic>
      <p:sp>
        <p:nvSpPr>
          <p:cNvPr id="1434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1752600"/>
            <a:ext cx="4724400" cy="4068763"/>
          </a:xfrm>
        </p:spPr>
        <p:txBody>
          <a:bodyPr rtlCol="0">
            <a:normAutofit fontScale="92500"/>
          </a:bodyPr>
          <a:lstStyle/>
          <a:p>
            <a:pPr marL="571500" indent="-571500" algn="ctr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>
                <a:latin typeface="Arial" charset="0"/>
                <a:ea typeface="+mn-ea"/>
                <a:cs typeface="+mn-cs"/>
              </a:rPr>
              <a:t>Function</a:t>
            </a:r>
            <a:r>
              <a:rPr lang="en-US" sz="3600" dirty="0" smtClean="0">
                <a:latin typeface="Arial" charset="0"/>
                <a:ea typeface="+mn-ea"/>
                <a:cs typeface="+mn-cs"/>
              </a:rPr>
              <a:t>:</a:t>
            </a:r>
            <a:r>
              <a:rPr lang="ja-JP" altLang="en-US" sz="3600" dirty="0" smtClean="0">
                <a:latin typeface="Arial" charset="0"/>
                <a:ea typeface="+mn-ea"/>
                <a:cs typeface="+mn-cs"/>
              </a:rPr>
              <a:t>“</a:t>
            </a:r>
            <a:r>
              <a:rPr lang="en-US" sz="3600" dirty="0">
                <a:latin typeface="Arial" charset="0"/>
                <a:ea typeface="+mn-ea"/>
                <a:cs typeface="+mn-cs"/>
              </a:rPr>
              <a:t>Control </a:t>
            </a:r>
            <a:r>
              <a:rPr lang="en-US" sz="3600" dirty="0" smtClean="0">
                <a:latin typeface="Arial" charset="0"/>
                <a:ea typeface="+mn-ea"/>
                <a:cs typeface="+mn-cs"/>
              </a:rPr>
              <a:t>Center.” Regulates </a:t>
            </a:r>
            <a:r>
              <a:rPr lang="en-US" sz="3600" dirty="0">
                <a:latin typeface="Arial" charset="0"/>
                <a:ea typeface="+mn-ea"/>
                <a:cs typeface="+mn-cs"/>
              </a:rPr>
              <a:t>DNA &amp; RNA actions. </a:t>
            </a:r>
          </a:p>
          <a:p>
            <a:pPr marL="571500" indent="-571500" algn="ctr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b="1" dirty="0" smtClean="0">
                <a:latin typeface="Arial" charset="0"/>
                <a:ea typeface="+mn-ea"/>
                <a:cs typeface="+mn-cs"/>
              </a:rPr>
              <a:t>Structure: </a:t>
            </a:r>
            <a:r>
              <a:rPr lang="en-US" sz="3600" dirty="0" smtClean="0">
                <a:latin typeface="Arial" charset="0"/>
                <a:ea typeface="+mn-ea"/>
                <a:cs typeface="+mn-cs"/>
              </a:rPr>
              <a:t>membrane bound organelle which </a:t>
            </a:r>
            <a:r>
              <a:rPr lang="en-US" sz="3600" dirty="0">
                <a:latin typeface="Arial" charset="0"/>
                <a:ea typeface="+mn-ea"/>
                <a:cs typeface="+mn-cs"/>
              </a:rPr>
              <a:t>contains </a:t>
            </a:r>
            <a:r>
              <a:rPr lang="en-US" sz="3600" dirty="0" smtClean="0">
                <a:latin typeface="Arial" charset="0"/>
                <a:ea typeface="+mn-ea"/>
                <a:cs typeface="+mn-cs"/>
              </a:rPr>
              <a:t>DNA</a:t>
            </a:r>
            <a:endParaRPr lang="en-US" sz="36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City Hall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181600" y="49530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7543800" y="12192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6248400" y="3505200"/>
            <a:ext cx="10668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  <p:bldP spid="143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3048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Nuclear Envelope 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Analogy – Walls &amp; Doors of City Hall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04800" y="1828800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2800" b="1"/>
              <a:t>Function</a:t>
            </a:r>
            <a:r>
              <a:rPr lang="en-US" sz="2800"/>
              <a:t>:  Regulates what enters or exits the nucleus. </a:t>
            </a:r>
          </a:p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r>
              <a:rPr lang="en-US" sz="2800" b="1"/>
              <a:t>Structure</a:t>
            </a:r>
            <a:r>
              <a:rPr lang="en-US" sz="2800"/>
              <a:t>: Double Layer of Lipids</a:t>
            </a:r>
          </a:p>
          <a:p>
            <a:pPr marL="533400" indent="-533400">
              <a:spcBef>
                <a:spcPct val="20000"/>
              </a:spcBef>
              <a:buFont typeface="Wingdings" charset="0"/>
              <a:buChar char="Ø"/>
            </a:pPr>
            <a:endParaRPr lang="en-US" sz="2800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1447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Nuclear Envelope</a:t>
            </a:r>
          </a:p>
        </p:txBody>
      </p:sp>
      <p:pic>
        <p:nvPicPr>
          <p:cNvPr id="16395" name="Picture 11" descr="nucle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905000"/>
            <a:ext cx="4343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6553200" y="3276600"/>
            <a:ext cx="13716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6331</TotalTime>
  <Words>498</Words>
  <Application>Microsoft Macintosh PowerPoint</Application>
  <PresentationFormat>On-screen Show (4:3)</PresentationFormat>
  <Paragraphs>86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Apothecary</vt:lpstr>
      <vt:lpstr>Document</vt:lpstr>
      <vt:lpstr>Unit 2-Cell Organelles</vt:lpstr>
      <vt:lpstr>PowerPoint Presentation</vt:lpstr>
      <vt:lpstr>define-Eukaryotic Cells</vt:lpstr>
      <vt:lpstr>Define- Prokaryotic Cells</vt:lpstr>
      <vt:lpstr>Define: organelles </vt:lpstr>
      <vt:lpstr>PowerPoint Presentation</vt:lpstr>
      <vt:lpstr>Define- Cytoplasm</vt:lpstr>
      <vt:lpstr>Define Nucleus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– the basic unit of life</dc:title>
  <dc:creator> Amanda Hargrove</dc:creator>
  <cp:lastModifiedBy>Durham Public Schools</cp:lastModifiedBy>
  <cp:revision>98</cp:revision>
  <dcterms:created xsi:type="dcterms:W3CDTF">2005-10-18T22:34:25Z</dcterms:created>
  <dcterms:modified xsi:type="dcterms:W3CDTF">2017-11-03T17:14:13Z</dcterms:modified>
</cp:coreProperties>
</file>