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5959C1-0B70-8749-8267-815981437AE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19B5BD-0B81-BE47-ABBC-B8D53FBF7C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3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Anton </a:t>
            </a:r>
            <a:r>
              <a:rPr lang="nl-NL" sz="3600" dirty="0" err="1"/>
              <a:t>von</a:t>
            </a:r>
            <a:r>
              <a:rPr lang="nl-NL" sz="3600" dirty="0"/>
              <a:t> Leeuwenhoek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01404" cy="4373563"/>
          </a:xfrm>
        </p:spPr>
        <p:txBody>
          <a:bodyPr>
            <a:normAutofit/>
          </a:bodyPr>
          <a:lstStyle/>
          <a:p>
            <a:r>
              <a:rPr lang="nl-NL" dirty="0"/>
              <a:t>1670’s – Anton </a:t>
            </a:r>
            <a:r>
              <a:rPr lang="nl-NL" dirty="0" err="1"/>
              <a:t>von</a:t>
            </a:r>
            <a:r>
              <a:rPr lang="nl-NL" dirty="0"/>
              <a:t> Leeuwenhoek described</a:t>
            </a:r>
          </a:p>
          <a:p>
            <a:r>
              <a:rPr lang="en-US" dirty="0"/>
              <a:t>microorganisms in pond </a:t>
            </a:r>
            <a:r>
              <a:rPr lang="en-US" dirty="0" smtClean="0"/>
              <a:t>water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noticed that the water was full of moving living things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604" y="1752600"/>
            <a:ext cx="3794733" cy="36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2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the cell theory come to be?</a:t>
            </a:r>
          </a:p>
        </p:txBody>
      </p:sp>
      <p:pic>
        <p:nvPicPr>
          <p:cNvPr id="4" name="Content Placeholder 3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667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21" y="1828800"/>
            <a:ext cx="25146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25512" y="5206074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200" dirty="0" smtClean="0"/>
              <a:t>They discovered that the cell was the basic unit of life and that all living things  are composed of cells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109032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85058" cy="4373563"/>
          </a:xfrm>
        </p:spPr>
        <p:txBody>
          <a:bodyPr/>
          <a:lstStyle/>
          <a:p>
            <a:pPr lvl="0" indent="-342900" defTabSz="457200" fontAlgn="base">
              <a:spcAft>
                <a:spcPct val="0"/>
              </a:spcAft>
              <a:buClrTx/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600" b="1" u="sng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cell</a:t>
            </a:r>
            <a:r>
              <a:rPr lang="en-US" sz="36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is the </a:t>
            </a:r>
            <a:r>
              <a:rPr lang="en-US" sz="3600" b="1" u="sng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basic unit of structure and function</a:t>
            </a:r>
            <a:r>
              <a:rPr lang="en-US" sz="36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in living things</a:t>
            </a:r>
            <a:r>
              <a:rPr lang="en-US" sz="2800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752600"/>
            <a:ext cx="3579812" cy="422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4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CELLS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14433" cy="4373563"/>
          </a:xfrm>
        </p:spPr>
        <p:txBody>
          <a:bodyPr/>
          <a:lstStyle/>
          <a:p>
            <a:r>
              <a:rPr lang="en-US" sz="3600" dirty="0">
                <a:latin typeface="Calibri" charset="0"/>
              </a:rPr>
              <a:t>A </a:t>
            </a:r>
            <a:r>
              <a:rPr lang="en-US" sz="3600" b="1" u="sng" dirty="0">
                <a:latin typeface="Calibri" charset="0"/>
              </a:rPr>
              <a:t>tissue</a:t>
            </a:r>
            <a:r>
              <a:rPr lang="en-US" sz="3600" dirty="0">
                <a:latin typeface="Calibri" charset="0"/>
              </a:rPr>
              <a:t> is a group of similar cells working together to perform a </a:t>
            </a:r>
            <a:r>
              <a:rPr lang="en-US" sz="3600" b="1" u="sng" dirty="0">
                <a:latin typeface="Calibri" charset="0"/>
              </a:rPr>
              <a:t>specific function</a:t>
            </a:r>
            <a:r>
              <a:rPr lang="en-US" sz="3600" dirty="0">
                <a:latin typeface="Calibri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42" y="2045306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7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56068" cy="4373563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An </a:t>
            </a:r>
            <a:r>
              <a:rPr lang="en-US" sz="3200" b="1" u="sng" dirty="0">
                <a:latin typeface="Calibri" charset="0"/>
              </a:rPr>
              <a:t>organ</a:t>
            </a:r>
            <a:r>
              <a:rPr lang="en-US" sz="3200" dirty="0">
                <a:latin typeface="Calibri" charset="0"/>
              </a:rPr>
              <a:t> is a group of different tissues that work together to perform a </a:t>
            </a:r>
            <a:r>
              <a:rPr lang="en-US" sz="3200" u="sng" dirty="0">
                <a:latin typeface="Calibri" charset="0"/>
              </a:rPr>
              <a:t>complex function</a:t>
            </a:r>
            <a:r>
              <a:rPr lang="en-US" sz="3200" dirty="0">
                <a:latin typeface="Calibri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</a:t>
            </a:r>
            <a:r>
              <a:rPr lang="en-US" dirty="0" smtClean="0"/>
              <a:t> DO TISSUES FORM?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16163"/>
            <a:ext cx="3810000" cy="43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5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Check For Understanding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/>
        </p:nvSpPr>
        <p:spPr bwMode="auto">
          <a:xfrm>
            <a:off x="426128" y="190127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kern="1200" dirty="0" smtClean="0">
                <a:ea typeface="+mn-ea"/>
                <a:cs typeface="+mn-cs"/>
              </a:rPr>
              <a:t>What is the basic unit of structure and function in living things?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UcPeriod"/>
              <a:defRPr/>
            </a:pPr>
            <a:r>
              <a:rPr lang="en-US" kern="1200" dirty="0" smtClean="0">
                <a:ea typeface="+mn-ea"/>
                <a:cs typeface="+mn-cs"/>
              </a:rPr>
              <a:t>Organisms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UcPeriod"/>
              <a:defRPr/>
            </a:pPr>
            <a:r>
              <a:rPr lang="en-US" kern="1200" dirty="0" smtClean="0">
                <a:ea typeface="+mn-ea"/>
                <a:cs typeface="+mn-cs"/>
              </a:rPr>
              <a:t>Organs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UcPeriod"/>
              <a:defRPr/>
            </a:pPr>
            <a:r>
              <a:rPr lang="en-US" kern="1200" dirty="0" smtClean="0">
                <a:ea typeface="+mn-ea"/>
                <a:cs typeface="+mn-cs"/>
              </a:rPr>
              <a:t>Cells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UcPeriod"/>
              <a:defRPr/>
            </a:pPr>
            <a:r>
              <a:rPr lang="en-US" kern="1200" dirty="0" smtClean="0">
                <a:ea typeface="+mn-ea"/>
                <a:cs typeface="+mn-cs"/>
              </a:rPr>
              <a:t>Tissues</a:t>
            </a:r>
          </a:p>
        </p:txBody>
      </p:sp>
    </p:spTree>
    <p:extLst>
      <p:ext uri="{BB962C8B-B14F-4D97-AF65-F5344CB8AC3E}">
        <p14:creationId xmlns:p14="http://schemas.microsoft.com/office/powerpoint/2010/main" val="381483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Check For Understanding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/>
        </p:nvSpPr>
        <p:spPr bwMode="auto">
          <a:xfrm>
            <a:off x="426128" y="184713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kern="1200" dirty="0" smtClean="0">
                <a:ea typeface="+mn-ea"/>
                <a:cs typeface="+mn-cs"/>
              </a:rPr>
              <a:t>Which statement about cells and tissues is correct?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UcPeriod"/>
              <a:defRPr/>
            </a:pPr>
            <a:r>
              <a:rPr lang="en-US" kern="1200" dirty="0" smtClean="0">
                <a:ea typeface="+mn-ea"/>
                <a:cs typeface="+mn-cs"/>
              </a:rPr>
              <a:t>Tissues are bigger than cells, because tissues make up cells.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UcPeriod"/>
              <a:defRPr/>
            </a:pPr>
            <a:r>
              <a:rPr lang="en-US" kern="1200" dirty="0" smtClean="0">
                <a:ea typeface="+mn-ea"/>
                <a:cs typeface="+mn-cs"/>
              </a:rPr>
              <a:t>Cells are bigger than tissues, because tissues make up cells.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UcPeriod"/>
              <a:defRPr/>
            </a:pPr>
            <a:r>
              <a:rPr lang="en-US" kern="1200" dirty="0" smtClean="0">
                <a:ea typeface="+mn-ea"/>
                <a:cs typeface="+mn-cs"/>
              </a:rPr>
              <a:t>Tissues are bigger than cells, because cells make up tissues.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lphaUcPeriod"/>
              <a:defRPr/>
            </a:pPr>
            <a:r>
              <a:rPr lang="en-US" kern="1200" dirty="0" smtClean="0">
                <a:ea typeface="+mn-ea"/>
                <a:cs typeface="+mn-cs"/>
              </a:rPr>
              <a:t>Cells are bigger than tissues, because cells make up tissues.</a:t>
            </a:r>
          </a:p>
        </p:txBody>
      </p:sp>
    </p:spTree>
    <p:extLst>
      <p:ext uri="{BB962C8B-B14F-4D97-AF65-F5344CB8AC3E}">
        <p14:creationId xmlns:p14="http://schemas.microsoft.com/office/powerpoint/2010/main" val="85651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Levels of Organization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/>
        </p:nvSpPr>
        <p:spPr bwMode="auto">
          <a:xfrm>
            <a:off x="631544" y="1847047"/>
            <a:ext cx="8229600" cy="454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kern="1200" dirty="0" smtClean="0">
                <a:ea typeface="+mn-ea"/>
                <a:cs typeface="+mn-cs"/>
              </a:rPr>
              <a:t>Cells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US" kern="1200" dirty="0" smtClean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kern="1200" dirty="0" smtClean="0">
                <a:ea typeface="+mn-ea"/>
                <a:cs typeface="+mn-cs"/>
              </a:rPr>
              <a:t>Tissues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US" kern="1200" dirty="0" smtClean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kern="1200" dirty="0" smtClean="0">
                <a:ea typeface="+mn-ea"/>
                <a:cs typeface="+mn-cs"/>
              </a:rPr>
              <a:t>Organs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US" kern="1200" dirty="0" smtClean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kern="1200" dirty="0" smtClean="0">
                <a:ea typeface="+mn-ea"/>
                <a:cs typeface="+mn-cs"/>
              </a:rPr>
              <a:t>Organ Systems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US" kern="1200" dirty="0" smtClean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kern="1200" dirty="0" smtClean="0">
                <a:ea typeface="+mn-ea"/>
                <a:cs typeface="+mn-cs"/>
              </a:rPr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244160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/>
        </p:nvSpPr>
        <p:spPr>
          <a:xfrm>
            <a:off x="664464" y="2210523"/>
            <a:ext cx="8022336" cy="3657600"/>
          </a:xfrm>
          <a:prstGeom prst="rect">
            <a:avLst/>
          </a:prstGeom>
        </p:spPr>
        <p:txBody>
          <a:bodyPr vert="horz" lIns="146304" tIns="0" rIns="45720" bIns="0" rtlCol="0" anchor="t">
            <a:normAutofit fontScale="47500" lnSpcReduction="200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00" kern="1200" dirty="0" smtClean="0">
                <a:solidFill>
                  <a:schemeClr val="tx1"/>
                </a:solidFill>
              </a:rPr>
              <a:t>1) all living things are made of one or more cells</a:t>
            </a:r>
          </a:p>
          <a:p>
            <a:r>
              <a:rPr lang="en-US" sz="9300" kern="1200" dirty="0" smtClean="0">
                <a:solidFill>
                  <a:schemeClr val="tx1"/>
                </a:solidFill>
              </a:rPr>
              <a:t>2)the cell is the smallest unit of life</a:t>
            </a:r>
          </a:p>
          <a:p>
            <a:r>
              <a:rPr lang="en-US" sz="9300" dirty="0" smtClean="0">
                <a:solidFill>
                  <a:schemeClr val="tx1"/>
                </a:solidFill>
              </a:rPr>
              <a:t>3)A</a:t>
            </a:r>
            <a:r>
              <a:rPr lang="en-US" sz="9300" kern="1200" dirty="0" smtClean="0">
                <a:solidFill>
                  <a:schemeClr val="tx1"/>
                </a:solidFill>
              </a:rPr>
              <a:t>ll new cells come from preexisting cells</a:t>
            </a:r>
          </a:p>
          <a:p>
            <a:pPr>
              <a:buFont typeface="Arial" pitchFamily="34" charset="0"/>
              <a:buChar char="•"/>
            </a:pPr>
            <a:endParaRPr lang="en-US" sz="3800" kern="1200" dirty="0"/>
          </a:p>
        </p:txBody>
      </p:sp>
    </p:spTree>
    <p:extLst>
      <p:ext uri="{BB962C8B-B14F-4D97-AF65-F5344CB8AC3E}">
        <p14:creationId xmlns:p14="http://schemas.microsoft.com/office/powerpoint/2010/main" val="224481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rOBERT</a:t>
            </a:r>
            <a:r>
              <a:rPr lang="en-US" dirty="0" smtClean="0"/>
              <a:t> </a:t>
            </a:r>
            <a:r>
              <a:rPr lang="en-US" dirty="0" err="1" smtClean="0"/>
              <a:t>hOOKE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76116" cy="4373563"/>
          </a:xfrm>
        </p:spPr>
        <p:txBody>
          <a:bodyPr/>
          <a:lstStyle/>
          <a:p>
            <a:r>
              <a:rPr lang="en-US" dirty="0"/>
              <a:t> 1660’s – Robert Hooke discovered the cell</a:t>
            </a:r>
          </a:p>
          <a:p>
            <a:endParaRPr lang="en-US" dirty="0"/>
          </a:p>
          <a:p>
            <a:r>
              <a:rPr lang="en-US" dirty="0"/>
              <a:t> He looked at cork under the microscope (30x)</a:t>
            </a:r>
          </a:p>
          <a:p>
            <a:r>
              <a:rPr lang="en-US" dirty="0"/>
              <a:t> He noticed little compartments, which he named after</a:t>
            </a:r>
          </a:p>
          <a:p>
            <a:r>
              <a:rPr lang="en-US" dirty="0"/>
              <a:t>the little rooms that monks lived in…”Cells”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2324967"/>
            <a:ext cx="2616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1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391</TotalTime>
  <Words>286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Introduction to Cells</vt:lpstr>
      <vt:lpstr>What is a Cell?</vt:lpstr>
      <vt:lpstr>What do CELLS FORM?</vt:lpstr>
      <vt:lpstr>wHAT DO TISSUES FORM?</vt:lpstr>
      <vt:lpstr>Check For Understanding</vt:lpstr>
      <vt:lpstr>Check For Understanding</vt:lpstr>
      <vt:lpstr>Levels of Organization</vt:lpstr>
      <vt:lpstr>Cell Theory</vt:lpstr>
      <vt:lpstr>rOBERT hOOKE</vt:lpstr>
      <vt:lpstr>Anton von Leeuwenhoek </vt:lpstr>
      <vt:lpstr>How did the cell theory come to be?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Cells</dc:title>
  <dc:creator>Durham Public Schools</dc:creator>
  <cp:lastModifiedBy>Durham Public Schools</cp:lastModifiedBy>
  <cp:revision>8</cp:revision>
  <dcterms:created xsi:type="dcterms:W3CDTF">2017-10-09T13:07:23Z</dcterms:created>
  <dcterms:modified xsi:type="dcterms:W3CDTF">2017-10-25T16:50:42Z</dcterms:modified>
</cp:coreProperties>
</file>